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notesSlides/notesSlide1.xml" ContentType="application/vnd.openxmlformats-officedocument.presentationml.notesSlide+xml"/>
  <Override PartName="/ppt/notesSlides/_rels/notesSlide9.xml.rels" ContentType="application/vnd.openxmlformats-package.relationships+xml"/>
  <Override PartName="/ppt/notesSlides/_rels/notesSlide8.xml.rels" ContentType="application/vnd.openxmlformats-package.relationships+xml"/>
  <Override PartName="/ppt/notesSlides/_rels/notesSlide7.xml.rels" ContentType="application/vnd.openxmlformats-package.relationships+xml"/>
  <Override PartName="/ppt/notesSlides/_rels/notesSlide6.xml.rels" ContentType="application/vnd.openxmlformats-package.relationships+xml"/>
  <Override PartName="/ppt/notesSlides/_rels/notesSlide5.xml.rels" ContentType="application/vnd.openxmlformats-package.relationships+xml"/>
  <Override PartName="/ppt/notesSlides/_rels/notesSlide4.xml.rels" ContentType="application/vnd.openxmlformats-package.relationships+xml"/>
  <Override PartName="/ppt/notesSlides/_rels/notesSlide3.xml.rels" ContentType="application/vnd.openxmlformats-package.relationships+xml"/>
  <Override PartName="/ppt/notesSlides/_rels/notesSlide2.xml.rels" ContentType="application/vnd.openxmlformats-package.relationships+xml"/>
  <Override PartName="/ppt/notesSlides/_rels/notesSlide1.xml.rels" ContentType="application/vnd.openxmlformats-package.relationship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1.xml" ContentType="application/vnd.openxmlformats-officedocument.theme+xml"/>
  <Override PartName="/ppt/theme/theme13.xml" ContentType="application/vnd.openxmlformats-officedocument.theme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media/image1.png" ContentType="image/png"/>
  <Override PartName="/ppt/media/image2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9144000" cy="6858000"/>
  <p:notesSz cx="6797675" cy="992505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1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ru-RU" sz="4400" spc="-1" strike="noStrike">
                <a:solidFill>
                  <a:srgbClr val="000000"/>
                </a:solidFill>
                <a:latin typeface="Open Sans"/>
              </a:rPr>
              <a:t>Для перемещения страницы щёлкните мышью</a:t>
            </a:r>
            <a:endParaRPr b="0" lang="ru-RU" sz="4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buNone/>
            </a:pPr>
            <a:r>
              <a:rPr b="0" lang="ru-RU" sz="2000" spc="-1" strike="noStrike">
                <a:solidFill>
                  <a:srgbClr val="000000"/>
                </a:solidFill>
                <a:latin typeface="Open Sans"/>
              </a:rPr>
              <a:t>Для правки формата примечаний щёлкните мышью</a:t>
            </a:r>
            <a:endParaRPr b="0" lang="ru-RU" sz="20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empora LGC Uni"/>
              </a:rPr>
              <a:t>&lt;верхний колонтитул&gt;</a:t>
            </a:r>
            <a:endParaRPr b="0" lang="ru-RU" sz="1400" spc="-1" strike="noStrike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46" name="PlaceHolder 4"/>
          <p:cNvSpPr>
            <a:spLocks noGrp="1"/>
          </p:cNvSpPr>
          <p:nvPr>
            <p:ph type="dt" idx="4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ru-RU" sz="1400" spc="-1" strike="noStrike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 algn="r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empora LGC Uni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47" name="PlaceHolder 5"/>
          <p:cNvSpPr>
            <a:spLocks noGrp="1"/>
          </p:cNvSpPr>
          <p:nvPr>
            <p:ph type="ftr" idx="5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empora LGC Uni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48" name="PlaceHolder 6"/>
          <p:cNvSpPr>
            <a:spLocks noGrp="1"/>
          </p:cNvSpPr>
          <p:nvPr>
            <p:ph type="sldNum" idx="6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ru-RU" sz="1400" spc="-1" strike="noStrike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 algn="r">
              <a:buNone/>
            </a:pPr>
            <a:fld id="{781F2360-578B-4E9C-8C59-8B4676CD2385}" type="slidenum">
              <a:rPr b="0" lang="ru-RU" sz="1400" spc="-1" strike="noStrike">
                <a:solidFill>
                  <a:srgbClr val="000000"/>
                </a:solidFill>
                <a:latin typeface="Tempora LGC Uni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Tempora LGC Un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sldImg"/>
          </p:nvPr>
        </p:nvSpPr>
        <p:spPr>
          <a:xfrm>
            <a:off x="920880" y="744480"/>
            <a:ext cx="4944600" cy="3709440"/>
          </a:xfrm>
          <a:prstGeom prst="rect">
            <a:avLst/>
          </a:prstGeom>
          <a:ln w="0">
            <a:noFill/>
          </a:ln>
        </p:spPr>
      </p:sp>
      <p:sp>
        <p:nvSpPr>
          <p:cNvPr id="122" name="PlaceHolder 2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25920" cy="4452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buNone/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23" name="PlaceHolder 3"/>
          <p:cNvSpPr>
            <a:spLocks noGrp="1"/>
          </p:cNvSpPr>
          <p:nvPr>
            <p:ph type="sldNum" idx="7"/>
          </p:nvPr>
        </p:nvSpPr>
        <p:spPr>
          <a:xfrm>
            <a:off x="3849840" y="9426960"/>
            <a:ext cx="2933280" cy="48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 indent="0">
              <a:buNone/>
            </a:pPr>
            <a:endParaRPr b="0" lang="ru-RU" sz="1400" spc="-1" strike="noStrike">
              <a:solidFill>
                <a:srgbClr val="000000"/>
              </a:solidFill>
              <a:latin typeface="Tempora LGC Uni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sldImg"/>
          </p:nvPr>
        </p:nvSpPr>
        <p:spPr>
          <a:xfrm>
            <a:off x="920880" y="744480"/>
            <a:ext cx="4946760" cy="3709800"/>
          </a:xfrm>
          <a:prstGeom prst="rect">
            <a:avLst/>
          </a:prstGeom>
          <a:ln w="0">
            <a:noFill/>
          </a:ln>
        </p:spPr>
      </p:sp>
      <p:sp>
        <p:nvSpPr>
          <p:cNvPr id="125" name="PlaceHolder 2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25920" cy="4452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buNone/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26" name="PlaceHolder 3"/>
          <p:cNvSpPr>
            <a:spLocks noGrp="1"/>
          </p:cNvSpPr>
          <p:nvPr>
            <p:ph type="sldNum" idx="8"/>
          </p:nvPr>
        </p:nvSpPr>
        <p:spPr>
          <a:xfrm>
            <a:off x="3849840" y="9426960"/>
            <a:ext cx="2933280" cy="48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 indent="0">
              <a:buNone/>
            </a:pPr>
            <a:endParaRPr b="0" lang="ru-RU" sz="1400" spc="-1" strike="noStrike">
              <a:solidFill>
                <a:srgbClr val="000000"/>
              </a:solidFill>
              <a:latin typeface="Tempora LGC Uni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sldImg"/>
          </p:nvPr>
        </p:nvSpPr>
        <p:spPr>
          <a:xfrm>
            <a:off x="920880" y="744480"/>
            <a:ext cx="4947120" cy="3710520"/>
          </a:xfrm>
          <a:prstGeom prst="rect">
            <a:avLst/>
          </a:prstGeom>
          <a:ln w="0">
            <a:noFill/>
          </a:ln>
        </p:spPr>
      </p:sp>
      <p:sp>
        <p:nvSpPr>
          <p:cNvPr id="128" name="PlaceHolder 2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25920" cy="4452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buNone/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29" name="PlaceHolder 3"/>
          <p:cNvSpPr>
            <a:spLocks noGrp="1"/>
          </p:cNvSpPr>
          <p:nvPr>
            <p:ph type="sldNum" idx="9"/>
          </p:nvPr>
        </p:nvSpPr>
        <p:spPr>
          <a:xfrm>
            <a:off x="3849840" y="9426960"/>
            <a:ext cx="2933280" cy="48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 indent="0">
              <a:buNone/>
            </a:pPr>
            <a:endParaRPr b="0" lang="ru-RU" sz="1400" spc="-1" strike="noStrike">
              <a:solidFill>
                <a:srgbClr val="000000"/>
              </a:solidFill>
              <a:latin typeface="Tempora LGC Uni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sldImg"/>
          </p:nvPr>
        </p:nvSpPr>
        <p:spPr>
          <a:xfrm>
            <a:off x="920880" y="744480"/>
            <a:ext cx="4946400" cy="3709440"/>
          </a:xfrm>
          <a:prstGeom prst="rect">
            <a:avLst/>
          </a:prstGeom>
          <a:ln w="0">
            <a:noFill/>
          </a:ln>
        </p:spPr>
      </p:sp>
      <p:sp>
        <p:nvSpPr>
          <p:cNvPr id="131" name="PlaceHolder 2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25920" cy="4452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buNone/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32" name="PlaceHolder 3"/>
          <p:cNvSpPr>
            <a:spLocks noGrp="1"/>
          </p:cNvSpPr>
          <p:nvPr>
            <p:ph type="sldNum" idx="10"/>
          </p:nvPr>
        </p:nvSpPr>
        <p:spPr>
          <a:xfrm>
            <a:off x="3849840" y="9426960"/>
            <a:ext cx="2933280" cy="48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 indent="0">
              <a:buNone/>
            </a:pPr>
            <a:endParaRPr b="0" lang="ru-RU" sz="1400" spc="-1" strike="noStrike">
              <a:solidFill>
                <a:srgbClr val="000000"/>
              </a:solidFill>
              <a:latin typeface="Tempora LGC Uni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sldImg"/>
          </p:nvPr>
        </p:nvSpPr>
        <p:spPr>
          <a:xfrm>
            <a:off x="920880" y="744480"/>
            <a:ext cx="4947120" cy="3708720"/>
          </a:xfrm>
          <a:prstGeom prst="rect">
            <a:avLst/>
          </a:prstGeom>
          <a:ln w="0">
            <a:noFill/>
          </a:ln>
        </p:spPr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25920" cy="4452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buNone/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sldNum" idx="11"/>
          </p:nvPr>
        </p:nvSpPr>
        <p:spPr>
          <a:xfrm>
            <a:off x="3849840" y="9426960"/>
            <a:ext cx="2933280" cy="48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 indent="0">
              <a:buNone/>
            </a:pPr>
            <a:endParaRPr b="0" lang="ru-RU" sz="1400" spc="-1" strike="noStrike">
              <a:solidFill>
                <a:srgbClr val="000000"/>
              </a:solidFill>
              <a:latin typeface="Tempora LGC Uni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sldImg"/>
          </p:nvPr>
        </p:nvSpPr>
        <p:spPr>
          <a:xfrm>
            <a:off x="920880" y="744480"/>
            <a:ext cx="4946400" cy="3709440"/>
          </a:xfrm>
          <a:prstGeom prst="rect">
            <a:avLst/>
          </a:prstGeom>
          <a:ln w="0">
            <a:noFill/>
          </a:ln>
        </p:spPr>
      </p:sp>
      <p:sp>
        <p:nvSpPr>
          <p:cNvPr id="137" name="PlaceHolder 2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25920" cy="4452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buNone/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38" name="PlaceHolder 3"/>
          <p:cNvSpPr>
            <a:spLocks noGrp="1"/>
          </p:cNvSpPr>
          <p:nvPr>
            <p:ph type="sldNum" idx="12"/>
          </p:nvPr>
        </p:nvSpPr>
        <p:spPr>
          <a:xfrm>
            <a:off x="3849840" y="9426960"/>
            <a:ext cx="2933280" cy="48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 indent="0">
              <a:buNone/>
            </a:pPr>
            <a:endParaRPr b="0" lang="ru-RU" sz="1400" spc="-1" strike="noStrike">
              <a:solidFill>
                <a:srgbClr val="000000"/>
              </a:solidFill>
              <a:latin typeface="Tempora LGC Uni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sldImg"/>
          </p:nvPr>
        </p:nvSpPr>
        <p:spPr>
          <a:xfrm>
            <a:off x="920880" y="744480"/>
            <a:ext cx="4947120" cy="3708720"/>
          </a:xfrm>
          <a:prstGeom prst="rect">
            <a:avLst/>
          </a:prstGeom>
          <a:ln w="0">
            <a:noFill/>
          </a:ln>
        </p:spPr>
      </p:sp>
      <p:sp>
        <p:nvSpPr>
          <p:cNvPr id="140" name="PlaceHolder 2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25920" cy="4452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buNone/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41" name="PlaceHolder 3"/>
          <p:cNvSpPr>
            <a:spLocks noGrp="1"/>
          </p:cNvSpPr>
          <p:nvPr>
            <p:ph type="sldNum" idx="13"/>
          </p:nvPr>
        </p:nvSpPr>
        <p:spPr>
          <a:xfrm>
            <a:off x="3849840" y="9426960"/>
            <a:ext cx="2933280" cy="48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 indent="0">
              <a:buNone/>
            </a:pPr>
            <a:endParaRPr b="0" lang="ru-RU" sz="1400" spc="-1" strike="noStrike">
              <a:solidFill>
                <a:srgbClr val="000000"/>
              </a:solidFill>
              <a:latin typeface="Tempora LGC Uni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sldImg"/>
          </p:nvPr>
        </p:nvSpPr>
        <p:spPr>
          <a:xfrm>
            <a:off x="920880" y="744480"/>
            <a:ext cx="4947120" cy="3708720"/>
          </a:xfrm>
          <a:prstGeom prst="rect">
            <a:avLst/>
          </a:prstGeom>
          <a:ln w="0">
            <a:noFill/>
          </a:ln>
        </p:spPr>
      </p:sp>
      <p:sp>
        <p:nvSpPr>
          <p:cNvPr id="143" name="PlaceHolder 2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25920" cy="4452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buNone/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44" name="PlaceHolder 3"/>
          <p:cNvSpPr>
            <a:spLocks noGrp="1"/>
          </p:cNvSpPr>
          <p:nvPr>
            <p:ph type="sldNum" idx="14"/>
          </p:nvPr>
        </p:nvSpPr>
        <p:spPr>
          <a:xfrm>
            <a:off x="3849840" y="9426960"/>
            <a:ext cx="2933280" cy="48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 indent="0">
              <a:buNone/>
            </a:pPr>
            <a:endParaRPr b="0" lang="ru-RU" sz="1400" spc="-1" strike="noStrike">
              <a:solidFill>
                <a:srgbClr val="000000"/>
              </a:solidFill>
              <a:latin typeface="Tempora LGC Uni"/>
            </a:endParaRP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sldImg"/>
          </p:nvPr>
        </p:nvSpPr>
        <p:spPr>
          <a:xfrm>
            <a:off x="920880" y="744480"/>
            <a:ext cx="4947120" cy="3708720"/>
          </a:xfrm>
          <a:prstGeom prst="rect">
            <a:avLst/>
          </a:prstGeom>
          <a:ln w="0">
            <a:noFill/>
          </a:ln>
        </p:spPr>
      </p:sp>
      <p:sp>
        <p:nvSpPr>
          <p:cNvPr id="146" name="PlaceHolder 2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25920" cy="4452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buNone/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47" name="PlaceHolder 3"/>
          <p:cNvSpPr>
            <a:spLocks noGrp="1"/>
          </p:cNvSpPr>
          <p:nvPr>
            <p:ph type="sldNum" idx="15"/>
          </p:nvPr>
        </p:nvSpPr>
        <p:spPr>
          <a:xfrm>
            <a:off x="3849840" y="9426960"/>
            <a:ext cx="2933280" cy="48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 indent="0">
              <a:buNone/>
            </a:pPr>
            <a:endParaRPr b="0" lang="ru-RU" sz="1400" spc="-1" strike="noStrike">
              <a:solidFill>
                <a:srgbClr val="000000"/>
              </a:solidFill>
              <a:latin typeface="Tempora LGC Uni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A137657-4E47-4D82-B18D-1C10464EDE6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8880" cy="152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440" cy="904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804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457200" y="2595240"/>
            <a:ext cx="4015440" cy="904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804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27F6F6E-2FD5-464B-95F3-BCB756EB8623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8880" cy="152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1959480" cy="904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46870" lnSpcReduction="2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2514960" y="1604520"/>
            <a:ext cx="1959480" cy="904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46870" lnSpcReduction="2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457200" y="2595240"/>
            <a:ext cx="1959480" cy="904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46870" lnSpcReduction="2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2514960" y="2595240"/>
            <a:ext cx="1959480" cy="904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46870" lnSpcReduction="2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1877F41-753A-4F91-8FC9-C513BDAAEF69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8880" cy="152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1292760" cy="904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6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/>
          </p:nvPr>
        </p:nvSpPr>
        <p:spPr>
          <a:xfrm>
            <a:off x="1815120" y="1604520"/>
            <a:ext cx="1292760" cy="904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6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/>
          </p:nvPr>
        </p:nvSpPr>
        <p:spPr>
          <a:xfrm>
            <a:off x="3172680" y="1604520"/>
            <a:ext cx="1292760" cy="904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6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/>
          </p:nvPr>
        </p:nvSpPr>
        <p:spPr>
          <a:xfrm>
            <a:off x="457200" y="2595240"/>
            <a:ext cx="1292760" cy="904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6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/>
          </p:nvPr>
        </p:nvSpPr>
        <p:spPr>
          <a:xfrm>
            <a:off x="1815120" y="2595240"/>
            <a:ext cx="1292760" cy="904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6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2" name="PlaceHolder 7"/>
          <p:cNvSpPr>
            <a:spLocks noGrp="1"/>
          </p:cNvSpPr>
          <p:nvPr>
            <p:ph/>
          </p:nvPr>
        </p:nvSpPr>
        <p:spPr>
          <a:xfrm>
            <a:off x="3172680" y="2595240"/>
            <a:ext cx="1292760" cy="904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6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2AF1D00-5FE2-48AF-8E8E-6A06AC0C888D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8880" cy="152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B7F3C80-BC93-4653-B258-8A1A58EAE1F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8880" cy="152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C88FBB3-C2B2-4ACE-83E8-36D06795A7D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8880" cy="152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19594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8743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2514960" y="1604520"/>
            <a:ext cx="19594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8743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174C677-E969-4F20-87BD-08C1CB11477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8880" cy="152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5E9704B-B610-4BB8-B3BC-1448C1D431D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457200" y="83880"/>
            <a:ext cx="8228880" cy="706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E4EEE40-AEDE-4AEA-86F2-2E83DF30238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8880" cy="152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1959480" cy="904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46870" lnSpcReduction="2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2514960" y="1604520"/>
            <a:ext cx="19594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8743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457200" y="2595240"/>
            <a:ext cx="1959480" cy="904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46870" lnSpcReduction="2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215BB9E-5C1F-4213-B54E-B40F4027359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8880" cy="152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19594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8743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2514960" y="1604520"/>
            <a:ext cx="1959480" cy="904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46870" lnSpcReduction="2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2514960" y="2595240"/>
            <a:ext cx="1959480" cy="904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46870" lnSpcReduction="2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C539A1E-B78C-4D72-B7BB-23BBA53F18A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8880" cy="152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1959480" cy="904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46870" lnSpcReduction="2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2514960" y="1604520"/>
            <a:ext cx="1959480" cy="904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46870" lnSpcReduction="2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457200" y="2595240"/>
            <a:ext cx="4015440" cy="904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804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088BB22-6516-4134-A73A-4A05A51F1C0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8880" cy="152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222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222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88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ftr" idx="1"/>
          </p:nvPr>
        </p:nvSpPr>
        <p:spPr>
          <a:xfrm>
            <a:off x="3124080" y="6356520"/>
            <a:ext cx="2882520" cy="352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empora LGC Uni"/>
                <a:ea typeface="DejaVu Sans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empora LGC Uni"/>
                <a:ea typeface="DejaVu Sans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5" name="PlaceHolder 6"/>
          <p:cNvSpPr>
            <a:spLocks noGrp="1"/>
          </p:cNvSpPr>
          <p:nvPr>
            <p:ph type="sldNum" idx="2"/>
          </p:nvPr>
        </p:nvSpPr>
        <p:spPr>
          <a:xfrm>
            <a:off x="6553080" y="6356520"/>
            <a:ext cx="2120760" cy="352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800" spc="-1" strike="noStrike">
                <a:solidFill>
                  <a:srgbClr val="000000"/>
                </a:solidFill>
                <a:latin typeface="Arial"/>
                <a:ea typeface="DejaVu Sans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fld id="{99A5469E-FB0B-4F67-B68B-65EAED291508}" type="slidenum">
              <a:rPr b="0" lang="ru-RU" sz="1800" spc="-1" strike="noStrike">
                <a:solidFill>
                  <a:srgbClr val="000000"/>
                </a:solidFill>
                <a:latin typeface="Arial"/>
                <a:ea typeface="DejaVu Sans"/>
              </a:rPr>
              <a:t>&lt;номер&gt;</a:t>
            </a:fld>
            <a:endParaRPr b="0" lang="ru-RU" sz="1800" spc="-1" strike="noStrike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6" name="PlaceHolder 7"/>
          <p:cNvSpPr>
            <a:spLocks noGrp="1"/>
          </p:cNvSpPr>
          <p:nvPr>
            <p:ph type="dt" idx="3"/>
          </p:nvPr>
        </p:nvSpPr>
        <p:spPr>
          <a:xfrm>
            <a:off x="457200" y="6356520"/>
            <a:ext cx="2120760" cy="352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empora LGC Uni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empora LGC Un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<Relationship Id="rId3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<Relationship Id="rId3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<Relationship Id="rId3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<Relationship Id="rId3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<Relationship Id="rId3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9.xml"/><Relationship Id="rId4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<Relationship Id="rId3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<Relationship Id="rId3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<Relationship Id="rId3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Группа 1"/>
          <p:cNvGrpSpPr/>
          <p:nvPr/>
        </p:nvGrpSpPr>
        <p:grpSpPr>
          <a:xfrm>
            <a:off x="107280" y="98640"/>
            <a:ext cx="8976960" cy="1398600"/>
            <a:chOff x="107280" y="98640"/>
            <a:chExt cx="8976960" cy="1398600"/>
          </a:xfrm>
        </p:grpSpPr>
        <p:sp>
          <p:nvSpPr>
            <p:cNvPr id="50" name="Заголовок 5"/>
            <p:cNvSpPr/>
            <p:nvPr/>
          </p:nvSpPr>
          <p:spPr>
            <a:xfrm>
              <a:off x="1624680" y="190440"/>
              <a:ext cx="6986160" cy="1050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rmAutofit/>
            </a:bodyPr>
            <a:p>
              <a:pPr algn="ctr" defTabSz="914400">
                <a:lnSpc>
                  <a:spcPct val="100000"/>
                </a:lnSpc>
                <a:tabLst>
                  <a:tab algn="l" pos="0"/>
                </a:tabLst>
              </a:pPr>
              <a:r>
                <a:rPr b="1" lang="ru-RU" sz="2000" spc="-1" strike="noStrike">
                  <a:solidFill>
                    <a:schemeClr val="accent3">
                      <a:lumMod val="75000"/>
                    </a:schemeClr>
                  </a:solidFill>
                  <a:latin typeface="Times New Roman"/>
                  <a:ea typeface="DejaVu Sans"/>
                </a:rPr>
                <a:t>Северо-Западное управление </a:t>
              </a:r>
              <a:br>
                <a:rPr sz="2000"/>
              </a:br>
              <a:r>
                <a:rPr b="1" lang="ru-RU" sz="2000" spc="-1" strike="noStrike">
                  <a:solidFill>
                    <a:schemeClr val="accent3">
                      <a:lumMod val="75000"/>
                    </a:schemeClr>
                  </a:solidFill>
                  <a:latin typeface="Times New Roman"/>
                  <a:ea typeface="DejaVu Sans"/>
                </a:rPr>
                <a:t>Ростехнадзора </a:t>
              </a:r>
              <a:endParaRPr b="0" lang="ru-RU" sz="2000" spc="-1" strike="noStrike">
                <a:solidFill>
                  <a:srgbClr val="000000"/>
                </a:solidFill>
                <a:latin typeface="Open Sans"/>
              </a:endParaRPr>
            </a:p>
          </p:txBody>
        </p:sp>
        <p:cxnSp>
          <p:nvCxnSpPr>
            <p:cNvPr id="51" name="Прямая соединительная линия 7"/>
            <p:cNvCxnSpPr/>
            <p:nvPr/>
          </p:nvCxnSpPr>
          <p:spPr>
            <a:xfrm>
              <a:off x="107280" y="1407600"/>
              <a:ext cx="8977320" cy="12960"/>
            </a:xfrm>
            <a:prstGeom prst="straightConnector1">
              <a:avLst/>
            </a:prstGeom>
            <a:ln w="76200">
              <a:solidFill>
                <a:srgbClr val="ff0000"/>
              </a:solidFill>
              <a:round/>
            </a:ln>
          </p:spPr>
        </p:cxnSp>
        <p:cxnSp>
          <p:nvCxnSpPr>
            <p:cNvPr id="52" name="Прямая соединительная линия 8"/>
            <p:cNvCxnSpPr/>
            <p:nvPr/>
          </p:nvCxnSpPr>
          <p:spPr>
            <a:xfrm>
              <a:off x="107280" y="1484640"/>
              <a:ext cx="8977320" cy="12960"/>
            </a:xfrm>
            <a:prstGeom prst="straightConnector1">
              <a:avLst/>
            </a:prstGeom>
            <a:ln w="76200">
              <a:solidFill>
                <a:srgbClr val="00b050"/>
              </a:solidFill>
              <a:round/>
            </a:ln>
          </p:spPr>
        </p:cxnSp>
        <p:pic>
          <p:nvPicPr>
            <p:cNvPr id="53" name="Picture 2" descr=""/>
            <p:cNvPicPr/>
            <p:nvPr/>
          </p:nvPicPr>
          <p:blipFill>
            <a:blip r:embed="rId1"/>
            <a:stretch/>
          </p:blipFill>
          <p:spPr>
            <a:xfrm>
              <a:off x="565920" y="98640"/>
              <a:ext cx="904680" cy="11422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4" name="Прямоугольник 11"/>
          <p:cNvSpPr/>
          <p:nvPr/>
        </p:nvSpPr>
        <p:spPr>
          <a:xfrm>
            <a:off x="1260000" y="1631160"/>
            <a:ext cx="6827760" cy="293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ru-RU" sz="18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ДОКЛАД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Заместителя начальника отдела по надзору за тепловыми энергоустановками и энергосбережения Северо-Западного управления Ростехнадзора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Литвина Михаила Валерьевича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defTabSz="914400">
              <a:lnSpc>
                <a:spcPct val="90000"/>
              </a:lnSpc>
            </a:pPr>
            <a:endParaRPr b="0" lang="ru-RU" sz="4000" spc="-1" strike="noStrike">
              <a:solidFill>
                <a:srgbClr val="000000"/>
              </a:solidFill>
              <a:latin typeface="Open Sans"/>
            </a:endParaRPr>
          </a:p>
          <a:p>
            <a:pPr defTabSz="914400">
              <a:lnSpc>
                <a:spcPct val="90000"/>
              </a:lnSpc>
            </a:pPr>
            <a:endParaRPr b="0" lang="ru-RU" sz="4000" spc="-1" strike="noStrike">
              <a:solidFill>
                <a:srgbClr val="000000"/>
              </a:solidFill>
              <a:latin typeface="Open Sans"/>
            </a:endParaRPr>
          </a:p>
          <a:p>
            <a:pPr defTabSz="914400">
              <a:lnSpc>
                <a:spcPct val="100000"/>
              </a:lnSpc>
            </a:pPr>
            <a:endParaRPr b="0" lang="ru-RU" sz="1100" spc="-1" strike="noStrike">
              <a:solidFill>
                <a:srgbClr val="000000"/>
              </a:solidFill>
              <a:latin typeface="Open Sans"/>
            </a:endParaRPr>
          </a:p>
          <a:p>
            <a:pPr defTabSz="914400">
              <a:lnSpc>
                <a:spcPct val="100000"/>
              </a:lnSpc>
            </a:pP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55" name="Rectangle 21"/>
          <p:cNvSpPr/>
          <p:nvPr/>
        </p:nvSpPr>
        <p:spPr>
          <a:xfrm>
            <a:off x="45720" y="3960000"/>
            <a:ext cx="8951400" cy="268956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129960" rIns="129960" tIns="65160" bIns="6516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ru-RU" sz="20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«О вступлении в силу «Правил технической эксплуатации объектов теплоснабжения и теплопотребляющих установок»</a:t>
            </a:r>
            <a:endParaRPr b="0" lang="ru-RU" sz="20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26 ноября 2025 года</a:t>
            </a: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Санкт-Петербург</a:t>
            </a: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Группа 1"/>
          <p:cNvGrpSpPr/>
          <p:nvPr/>
        </p:nvGrpSpPr>
        <p:grpSpPr>
          <a:xfrm>
            <a:off x="107280" y="98640"/>
            <a:ext cx="8976960" cy="1398600"/>
            <a:chOff x="107280" y="98640"/>
            <a:chExt cx="8976960" cy="1398600"/>
          </a:xfrm>
        </p:grpSpPr>
        <p:sp>
          <p:nvSpPr>
            <p:cNvPr id="57" name="Заголовок 5"/>
            <p:cNvSpPr/>
            <p:nvPr/>
          </p:nvSpPr>
          <p:spPr>
            <a:xfrm>
              <a:off x="1624680" y="190440"/>
              <a:ext cx="6986160" cy="1050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rmAutofit/>
            </a:bodyPr>
            <a:p>
              <a:pPr algn="ctr" defTabSz="914400">
                <a:lnSpc>
                  <a:spcPct val="100000"/>
                </a:lnSpc>
                <a:tabLst>
                  <a:tab algn="l" pos="0"/>
                </a:tabLst>
              </a:pPr>
              <a:r>
                <a:rPr b="1" lang="ru-RU" sz="2000" spc="-1" strike="noStrike">
                  <a:solidFill>
                    <a:schemeClr val="accent3">
                      <a:lumMod val="75000"/>
                    </a:schemeClr>
                  </a:solidFill>
                  <a:latin typeface="Times New Roman"/>
                  <a:ea typeface="DejaVu Sans"/>
                </a:rPr>
                <a:t>Северо-Западное управление </a:t>
              </a:r>
              <a:br>
                <a:rPr sz="2000"/>
              </a:br>
              <a:r>
                <a:rPr b="1" lang="ru-RU" sz="2000" spc="-1" strike="noStrike">
                  <a:solidFill>
                    <a:schemeClr val="accent3">
                      <a:lumMod val="75000"/>
                    </a:schemeClr>
                  </a:solidFill>
                  <a:latin typeface="Times New Roman"/>
                  <a:ea typeface="DejaVu Sans"/>
                </a:rPr>
                <a:t>Ростехнадзора </a:t>
              </a:r>
              <a:endParaRPr b="0" lang="ru-RU" sz="2000" spc="-1" strike="noStrike">
                <a:solidFill>
                  <a:srgbClr val="000000"/>
                </a:solidFill>
                <a:latin typeface="Open Sans"/>
              </a:endParaRPr>
            </a:p>
          </p:txBody>
        </p:sp>
        <p:cxnSp>
          <p:nvCxnSpPr>
            <p:cNvPr id="58" name="Прямая соединительная линия 7"/>
            <p:cNvCxnSpPr/>
            <p:nvPr/>
          </p:nvCxnSpPr>
          <p:spPr>
            <a:xfrm>
              <a:off x="107280" y="1407600"/>
              <a:ext cx="8977320" cy="12960"/>
            </a:xfrm>
            <a:prstGeom prst="straightConnector1">
              <a:avLst/>
            </a:prstGeom>
            <a:ln w="76200">
              <a:solidFill>
                <a:srgbClr val="ff0000"/>
              </a:solidFill>
              <a:round/>
            </a:ln>
          </p:spPr>
        </p:cxnSp>
        <p:cxnSp>
          <p:nvCxnSpPr>
            <p:cNvPr id="59" name="Прямая соединительная линия 8"/>
            <p:cNvCxnSpPr/>
            <p:nvPr/>
          </p:nvCxnSpPr>
          <p:spPr>
            <a:xfrm>
              <a:off x="107280" y="1484640"/>
              <a:ext cx="8977320" cy="12960"/>
            </a:xfrm>
            <a:prstGeom prst="straightConnector1">
              <a:avLst/>
            </a:prstGeom>
            <a:ln w="76200">
              <a:solidFill>
                <a:srgbClr val="00b050"/>
              </a:solidFill>
              <a:round/>
            </a:ln>
          </p:spPr>
        </p:cxnSp>
        <p:pic>
          <p:nvPicPr>
            <p:cNvPr id="60" name="Picture 2" descr=""/>
            <p:cNvPicPr/>
            <p:nvPr/>
          </p:nvPicPr>
          <p:blipFill>
            <a:blip r:embed="rId1"/>
            <a:stretch/>
          </p:blipFill>
          <p:spPr>
            <a:xfrm>
              <a:off x="565920" y="98640"/>
              <a:ext cx="904680" cy="11422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61" name="Прямоугольник 10"/>
          <p:cNvSpPr/>
          <p:nvPr/>
        </p:nvSpPr>
        <p:spPr>
          <a:xfrm>
            <a:off x="4356000" y="6381360"/>
            <a:ext cx="4559040" cy="33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	</a:t>
            </a: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	</a:t>
            </a: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	</a:t>
            </a: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	</a:t>
            </a:r>
            <a:r>
              <a:rPr b="0" lang="ru-RU" sz="1600" spc="-1" strike="noStrike">
                <a:solidFill>
                  <a:srgbClr val="bfbfbf"/>
                </a:solidFill>
                <a:latin typeface="Times New Roman"/>
                <a:ea typeface="DejaVu Sans"/>
              </a:rPr>
              <a:t>Слайд 2</a:t>
            </a: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360000" y="5220000"/>
            <a:ext cx="8457840" cy="115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000" spc="-1" strike="noStrike">
              <a:solidFill>
                <a:srgbClr val="000000"/>
              </a:solidFill>
              <a:latin typeface="Open Sans"/>
            </a:endParaRPr>
          </a:p>
          <a:p>
            <a:pPr defTabSz="914400">
              <a:lnSpc>
                <a:spcPct val="100000"/>
              </a:lnSpc>
            </a:pPr>
            <a:endParaRPr b="0" lang="ru-RU" sz="1000" spc="-1" strike="noStrike">
              <a:solidFill>
                <a:srgbClr val="000000"/>
              </a:solidFill>
              <a:latin typeface="Open Sans"/>
            </a:endParaRPr>
          </a:p>
          <a:p>
            <a:pPr defTabSz="914400">
              <a:lnSpc>
                <a:spcPct val="100000"/>
              </a:lnSpc>
            </a:pPr>
            <a:r>
              <a:rPr b="0" lang="ru-RU" sz="1000" spc="-1" strike="noStrike">
                <a:solidFill>
                  <a:srgbClr val="000000"/>
                </a:solidFill>
                <a:latin typeface="Open Sans"/>
                <a:ea typeface="DejaVu Sans"/>
              </a:rPr>
              <a:t> </a:t>
            </a:r>
            <a:endParaRPr b="0" lang="ru-RU" sz="10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60360" y="1620000"/>
            <a:ext cx="8457840" cy="189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 defTabSz="914400">
              <a:lnSpc>
                <a:spcPct val="100000"/>
              </a:lnSpc>
            </a:pPr>
            <a:r>
              <a:rPr b="1" lang="ru-RU" sz="18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Федеральный закон от 27.07.2010 № 190-ФЗ «О теплоснабжении»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Федеральный закон устанавливает правовые основы экономических отношений, возникающих в связи с производством, передачей, потреблением тепловой энергии, тепловой мощности, теплоносителя с использованием систем теплоснабжения, созданием, функционированием и развитием таких систем, а также определяет полномочия органов государственной власти, органов местного самоуправления по регулированию и контролю в сфере теплоснабжения, права и обязанности потребителей тепловой энергии, теплоснабжающих организаций, теплосетевых организаций, владельцев тепловых сетей, не являющихся теплосетевыми организациями.</a:t>
            </a:r>
            <a:r>
              <a:rPr b="1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Федеральным законом  от 01.05.2016 № 132-ФЗ  «О внесении изменений в Федеральный закон «О теплоснабжении» и отдельные законодательные акты Российской Федерации по вопросам обеспечения безопасности в сфере теплоснабжения» в закон о теплоснабжении  была введена статья  23_2. «Требования безопасности в сфере теплоснабжения» пункт 2, которой устанавливал, что  Правила технической эксплуатации объектов теплоснабжения и теплопотребляющих установок устанавливают обязательные требования безопасной эксплуатации объектов теплоснабжения, теплопотребляющих установок и входящих в их состав зданий, помещений, сооружений и оборудования.</a:t>
            </a: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" name="Группа 6"/>
          <p:cNvGrpSpPr/>
          <p:nvPr/>
        </p:nvGrpSpPr>
        <p:grpSpPr>
          <a:xfrm>
            <a:off x="107280" y="98640"/>
            <a:ext cx="8976960" cy="1398600"/>
            <a:chOff x="107280" y="98640"/>
            <a:chExt cx="8976960" cy="1398600"/>
          </a:xfrm>
        </p:grpSpPr>
        <p:sp>
          <p:nvSpPr>
            <p:cNvPr id="65" name="Заголовок 6"/>
            <p:cNvSpPr/>
            <p:nvPr/>
          </p:nvSpPr>
          <p:spPr>
            <a:xfrm>
              <a:off x="1624680" y="190440"/>
              <a:ext cx="6986160" cy="1050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rmAutofit/>
            </a:bodyPr>
            <a:p>
              <a:pPr algn="ctr" defTabSz="914400">
                <a:lnSpc>
                  <a:spcPct val="100000"/>
                </a:lnSpc>
                <a:tabLst>
                  <a:tab algn="l" pos="0"/>
                </a:tabLst>
              </a:pPr>
              <a:r>
                <a:rPr b="1" lang="ru-RU" sz="2000" spc="-1" strike="noStrike">
                  <a:solidFill>
                    <a:schemeClr val="accent3">
                      <a:lumMod val="75000"/>
                    </a:schemeClr>
                  </a:solidFill>
                  <a:latin typeface="Times New Roman"/>
                  <a:ea typeface="DejaVu Sans"/>
                </a:rPr>
                <a:t>Северо-Западное управление </a:t>
              </a:r>
              <a:br>
                <a:rPr sz="2000"/>
              </a:br>
              <a:r>
                <a:rPr b="1" lang="ru-RU" sz="2000" spc="-1" strike="noStrike">
                  <a:solidFill>
                    <a:schemeClr val="accent3">
                      <a:lumMod val="75000"/>
                    </a:schemeClr>
                  </a:solidFill>
                  <a:latin typeface="Times New Roman"/>
                  <a:ea typeface="DejaVu Sans"/>
                </a:rPr>
                <a:t>Ростехнадзора </a:t>
              </a:r>
              <a:endParaRPr b="0" lang="ru-RU" sz="2000" spc="-1" strike="noStrike">
                <a:solidFill>
                  <a:srgbClr val="000000"/>
                </a:solidFill>
                <a:latin typeface="Open Sans"/>
              </a:endParaRPr>
            </a:p>
          </p:txBody>
        </p:sp>
        <p:cxnSp>
          <p:nvCxnSpPr>
            <p:cNvPr id="66" name="Прямая соединительная линия 10"/>
            <p:cNvCxnSpPr/>
            <p:nvPr/>
          </p:nvCxnSpPr>
          <p:spPr>
            <a:xfrm>
              <a:off x="107280" y="1407600"/>
              <a:ext cx="8977320" cy="12960"/>
            </a:xfrm>
            <a:prstGeom prst="straightConnector1">
              <a:avLst/>
            </a:prstGeom>
            <a:ln w="76200">
              <a:solidFill>
                <a:srgbClr val="ff0000"/>
              </a:solidFill>
              <a:round/>
            </a:ln>
          </p:spPr>
        </p:cxnSp>
        <p:cxnSp>
          <p:nvCxnSpPr>
            <p:cNvPr id="67" name="Прямая соединительная линия 12"/>
            <p:cNvCxnSpPr/>
            <p:nvPr/>
          </p:nvCxnSpPr>
          <p:spPr>
            <a:xfrm>
              <a:off x="107280" y="1484640"/>
              <a:ext cx="8977320" cy="12960"/>
            </a:xfrm>
            <a:prstGeom prst="straightConnector1">
              <a:avLst/>
            </a:prstGeom>
            <a:ln w="76200">
              <a:solidFill>
                <a:srgbClr val="00b050"/>
              </a:solidFill>
              <a:round/>
            </a:ln>
          </p:spPr>
        </p:cxnSp>
        <p:pic>
          <p:nvPicPr>
            <p:cNvPr id="68" name="Picture 3" descr=""/>
            <p:cNvPicPr/>
            <p:nvPr/>
          </p:nvPicPr>
          <p:blipFill>
            <a:blip r:embed="rId1"/>
            <a:stretch/>
          </p:blipFill>
          <p:spPr>
            <a:xfrm>
              <a:off x="565920" y="98640"/>
              <a:ext cx="904680" cy="11422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69" name="Прямоугольник 3"/>
          <p:cNvSpPr/>
          <p:nvPr/>
        </p:nvSpPr>
        <p:spPr>
          <a:xfrm>
            <a:off x="4356000" y="6381360"/>
            <a:ext cx="4559040" cy="33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	</a:t>
            </a: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	</a:t>
            </a: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	</a:t>
            </a: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	</a:t>
            </a:r>
            <a:r>
              <a:rPr b="0" lang="ru-RU" sz="1600" spc="-1" strike="noStrike">
                <a:solidFill>
                  <a:srgbClr val="bfbfbf"/>
                </a:solidFill>
                <a:latin typeface="Times New Roman"/>
                <a:ea typeface="DejaVu Sans"/>
              </a:rPr>
              <a:t>Слайд 3</a:t>
            </a: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360000" y="3960000"/>
            <a:ext cx="8638200" cy="189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000" spc="-1" strike="noStrike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Tahoma"/>
              </a:rPr>
              <a:t>Нормативные правовые акты федеральных органов исполнительной власти, устанавливающие требования безопасности в сфере теплоснабжения и принятые до дня вступления в силу Федерального закона от 01.05.2016 № 132-ФЗ, подлежат обязательному исполнению до вступления в силу Правил технической эксплуатации объектов теплоснабжения и теплопотребляющих установок, указанных в статье 23_2 настоящего Федерального закона (в редакции Федерального закона </a:t>
            </a: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от 01.05.2016 № 132-ФЗ).</a:t>
            </a: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</p:txBody>
      </p:sp>
      <p:graphicFrame>
        <p:nvGraphicFramePr>
          <p:cNvPr id="71" name="Таблица 70"/>
          <p:cNvGraphicFramePr/>
          <p:nvPr/>
        </p:nvGraphicFramePr>
        <p:xfrm>
          <a:off x="499680" y="1657800"/>
          <a:ext cx="8499960" cy="1780920"/>
        </p:xfrm>
        <a:graphic>
          <a:graphicData uri="http://schemas.openxmlformats.org/drawingml/2006/table">
            <a:tbl>
              <a:tblPr/>
              <a:tblGrid>
                <a:gridCol w="4072320"/>
                <a:gridCol w="361080"/>
                <a:gridCol w="4066920"/>
              </a:tblGrid>
              <a:tr h="1780920">
                <a:tc>
                  <a:txBody>
                    <a:bodyPr lIns="36000" rIns="36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Open Sans"/>
                        </a:rPr>
                        <a:t>Действие с 01.10.2003 по 31.08.2025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2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Open Sans"/>
                        </a:rPr>
                        <a:t>Правила технической эксплуатации тепловых энергоустановок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2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Open Sans"/>
                        </a:rPr>
                        <a:t>ПТЭ ТЭ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2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Open Sans"/>
                        </a:rPr>
                        <a:t>Приказ Минэнерго России от 24.03.2003 № 115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t" marL="36000" marR="36000">
                    <a:lnL w="10800">
                      <a:solidFill>
                        <a:srgbClr val="000000"/>
                      </a:solidFill>
                      <a:prstDash val="solid"/>
                    </a:lnL>
                    <a:lnR w="10800">
                      <a:solidFill>
                        <a:srgbClr val="000000"/>
                      </a:solidFill>
                      <a:prstDash val="solid"/>
                    </a:lnR>
                    <a:lnT w="10800">
                      <a:solidFill>
                        <a:srgbClr val="000000"/>
                      </a:solidFill>
                      <a:prstDash val="solid"/>
                    </a:lnT>
                    <a:lnB w="108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anchor="t">
                      <a:noAutofit/>
                    </a:bodyPr>
                    <a:p>
                      <a:endParaRPr b="0" lang="ru-RU" sz="18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t" marL="36000" marR="36000">
                    <a:lnL w="1080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 lIns="36000" rIns="36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Open Sans"/>
                        </a:rPr>
                        <a:t>Действие с 01.09.2025 по 31.08.2030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2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Open Sans"/>
                        </a:rPr>
                        <a:t>Правила технической эксплуатации объектов теплоснабжения и теплопотребляющих установок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Open Sans"/>
                        </a:rPr>
                        <a:t>ПТЭ ОТиТПУ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2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Open Sans"/>
                        </a:rPr>
                        <a:t> </a:t>
                      </a: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Open Sans"/>
                        </a:rPr>
                        <a:t>Приказ Минэнерго России от 14.05.2025 № 511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t" marL="36000" marR="3600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Группа 9"/>
          <p:cNvGrpSpPr/>
          <p:nvPr/>
        </p:nvGrpSpPr>
        <p:grpSpPr>
          <a:xfrm>
            <a:off x="107280" y="98640"/>
            <a:ext cx="8976960" cy="1398600"/>
            <a:chOff x="107280" y="98640"/>
            <a:chExt cx="8976960" cy="1398600"/>
          </a:xfrm>
        </p:grpSpPr>
        <p:sp>
          <p:nvSpPr>
            <p:cNvPr id="73" name="Заголовок 8"/>
            <p:cNvSpPr/>
            <p:nvPr/>
          </p:nvSpPr>
          <p:spPr>
            <a:xfrm>
              <a:off x="1624680" y="190440"/>
              <a:ext cx="6986160" cy="1050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rmAutofit/>
            </a:bodyPr>
            <a:p>
              <a:pPr algn="ctr" defTabSz="914400">
                <a:lnSpc>
                  <a:spcPct val="100000"/>
                </a:lnSpc>
                <a:tabLst>
                  <a:tab algn="l" pos="0"/>
                </a:tabLst>
              </a:pPr>
              <a:r>
                <a:rPr b="1" lang="ru-RU" sz="2000" spc="-1" strike="noStrike">
                  <a:solidFill>
                    <a:schemeClr val="accent3">
                      <a:lumMod val="75000"/>
                    </a:schemeClr>
                  </a:solidFill>
                  <a:latin typeface="Times New Roman"/>
                  <a:ea typeface="DejaVu Sans"/>
                </a:rPr>
                <a:t>Северо-Западное управление </a:t>
              </a:r>
              <a:br>
                <a:rPr sz="2000"/>
              </a:br>
              <a:r>
                <a:rPr b="1" lang="ru-RU" sz="2000" spc="-1" strike="noStrike">
                  <a:solidFill>
                    <a:schemeClr val="accent3">
                      <a:lumMod val="75000"/>
                    </a:schemeClr>
                  </a:solidFill>
                  <a:latin typeface="Times New Roman"/>
                  <a:ea typeface="DejaVu Sans"/>
                </a:rPr>
                <a:t>Ростехнадзора </a:t>
              </a:r>
              <a:endParaRPr b="0" lang="ru-RU" sz="2000" spc="-1" strike="noStrike">
                <a:solidFill>
                  <a:srgbClr val="000000"/>
                </a:solidFill>
                <a:latin typeface="Open Sans"/>
              </a:endParaRPr>
            </a:p>
          </p:txBody>
        </p:sp>
        <p:cxnSp>
          <p:nvCxnSpPr>
            <p:cNvPr id="74" name="Прямая соединительная линия 15"/>
            <p:cNvCxnSpPr/>
            <p:nvPr/>
          </p:nvCxnSpPr>
          <p:spPr>
            <a:xfrm>
              <a:off x="107280" y="1407600"/>
              <a:ext cx="8977320" cy="12960"/>
            </a:xfrm>
            <a:prstGeom prst="straightConnector1">
              <a:avLst/>
            </a:prstGeom>
            <a:ln w="76200">
              <a:solidFill>
                <a:srgbClr val="ff0000"/>
              </a:solidFill>
              <a:round/>
            </a:ln>
          </p:spPr>
        </p:cxnSp>
        <p:cxnSp>
          <p:nvCxnSpPr>
            <p:cNvPr id="75" name="Прямая соединительная линия 16"/>
            <p:cNvCxnSpPr/>
            <p:nvPr/>
          </p:nvCxnSpPr>
          <p:spPr>
            <a:xfrm>
              <a:off x="107280" y="1484640"/>
              <a:ext cx="8977320" cy="12960"/>
            </a:xfrm>
            <a:prstGeom prst="straightConnector1">
              <a:avLst/>
            </a:prstGeom>
            <a:ln w="76200">
              <a:solidFill>
                <a:srgbClr val="00b050"/>
              </a:solidFill>
              <a:round/>
            </a:ln>
          </p:spPr>
        </p:cxnSp>
        <p:pic>
          <p:nvPicPr>
            <p:cNvPr id="76" name="Picture 7" descr=""/>
            <p:cNvPicPr/>
            <p:nvPr/>
          </p:nvPicPr>
          <p:blipFill>
            <a:blip r:embed="rId1"/>
            <a:stretch/>
          </p:blipFill>
          <p:spPr>
            <a:xfrm>
              <a:off x="565920" y="98640"/>
              <a:ext cx="904680" cy="11422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77" name="Прямоугольник 7"/>
          <p:cNvSpPr/>
          <p:nvPr/>
        </p:nvSpPr>
        <p:spPr>
          <a:xfrm>
            <a:off x="4356000" y="6381360"/>
            <a:ext cx="4559040" cy="33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	</a:t>
            </a: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	</a:t>
            </a: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	</a:t>
            </a: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	</a:t>
            </a:r>
            <a:r>
              <a:rPr b="0" lang="ru-RU" sz="1600" spc="-1" strike="noStrike">
                <a:solidFill>
                  <a:srgbClr val="bfbfbf"/>
                </a:solidFill>
                <a:latin typeface="Times New Roman"/>
                <a:ea typeface="DejaVu Sans"/>
              </a:rPr>
              <a:t>Слайд 4</a:t>
            </a: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78" name="TextBox 2"/>
          <p:cNvSpPr/>
          <p:nvPr/>
        </p:nvSpPr>
        <p:spPr>
          <a:xfrm>
            <a:off x="495000" y="1620000"/>
            <a:ext cx="8321760" cy="84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Правила содержат обязательные требования по безопасной эксплуатации объектов теплоснабжения и теплопотребляющих установок, включая здания, помещения, сооружения и оборудование. 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Введение в действие приказа № 511 ознаменует переход от узкоспециального понятия «энергоустановки» к комплексному термину «объекты теплоснабжения», тем самым повысив ответственность за безопасность всей системы. 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ПТЭ ОТиТПУ теперь регулируют не только работу оборудования, но и связанную инфраструктуру, процессы управления и безопасности на всех этапах жизненного цикла объектов теплоснабжения, ужесточают контроль над ведением документации, создают единое правовое поле для всех участников рынка теплоснабжения.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79" name="Прямоугольник 8"/>
          <p:cNvSpPr/>
          <p:nvPr/>
        </p:nvSpPr>
        <p:spPr>
          <a:xfrm>
            <a:off x="3420000" y="2340000"/>
            <a:ext cx="178920" cy="39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Open Sans"/>
              <a:ea typeface="DejaVu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Группа 5"/>
          <p:cNvGrpSpPr/>
          <p:nvPr/>
        </p:nvGrpSpPr>
        <p:grpSpPr>
          <a:xfrm>
            <a:off x="107280" y="98640"/>
            <a:ext cx="8976960" cy="1398600"/>
            <a:chOff x="107280" y="98640"/>
            <a:chExt cx="8976960" cy="1398600"/>
          </a:xfrm>
        </p:grpSpPr>
        <p:sp>
          <p:nvSpPr>
            <p:cNvPr id="81" name="Заголовок 4"/>
            <p:cNvSpPr/>
            <p:nvPr/>
          </p:nvSpPr>
          <p:spPr>
            <a:xfrm>
              <a:off x="1624680" y="190440"/>
              <a:ext cx="6986160" cy="1050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rmAutofit/>
            </a:bodyPr>
            <a:p>
              <a:pPr algn="ctr" defTabSz="914400">
                <a:lnSpc>
                  <a:spcPct val="100000"/>
                </a:lnSpc>
                <a:tabLst>
                  <a:tab algn="l" pos="0"/>
                </a:tabLst>
              </a:pPr>
              <a:r>
                <a:rPr b="1" lang="ru-RU" sz="2000" spc="-1" strike="noStrike">
                  <a:solidFill>
                    <a:schemeClr val="accent3">
                      <a:lumMod val="75000"/>
                    </a:schemeClr>
                  </a:solidFill>
                  <a:latin typeface="Times New Roman"/>
                  <a:ea typeface="DejaVu Sans"/>
                </a:rPr>
                <a:t>Северо-Западное управление </a:t>
              </a:r>
              <a:br>
                <a:rPr sz="2000"/>
              </a:br>
              <a:r>
                <a:rPr b="1" lang="ru-RU" sz="2000" spc="-1" strike="noStrike">
                  <a:solidFill>
                    <a:schemeClr val="accent3">
                      <a:lumMod val="75000"/>
                    </a:schemeClr>
                  </a:solidFill>
                  <a:latin typeface="Times New Roman"/>
                  <a:ea typeface="DejaVu Sans"/>
                </a:rPr>
                <a:t>Ростехнадзора </a:t>
              </a:r>
              <a:endParaRPr b="0" lang="ru-RU" sz="2000" spc="-1" strike="noStrike">
                <a:solidFill>
                  <a:srgbClr val="000000"/>
                </a:solidFill>
                <a:latin typeface="Open Sans"/>
              </a:endParaRPr>
            </a:p>
          </p:txBody>
        </p:sp>
        <p:cxnSp>
          <p:nvCxnSpPr>
            <p:cNvPr id="82" name="Прямая соединительная линия 9"/>
            <p:cNvCxnSpPr/>
            <p:nvPr/>
          </p:nvCxnSpPr>
          <p:spPr>
            <a:xfrm>
              <a:off x="107280" y="1407600"/>
              <a:ext cx="8977320" cy="12960"/>
            </a:xfrm>
            <a:prstGeom prst="straightConnector1">
              <a:avLst/>
            </a:prstGeom>
            <a:ln w="76200">
              <a:solidFill>
                <a:srgbClr val="ff0000"/>
              </a:solidFill>
              <a:round/>
            </a:ln>
          </p:spPr>
        </p:cxnSp>
        <p:cxnSp>
          <p:nvCxnSpPr>
            <p:cNvPr id="83" name="Прямая соединительная линия 11"/>
            <p:cNvCxnSpPr/>
            <p:nvPr/>
          </p:nvCxnSpPr>
          <p:spPr>
            <a:xfrm>
              <a:off x="107280" y="1484640"/>
              <a:ext cx="8977320" cy="12960"/>
            </a:xfrm>
            <a:prstGeom prst="straightConnector1">
              <a:avLst/>
            </a:prstGeom>
            <a:ln w="76200">
              <a:solidFill>
                <a:srgbClr val="00b050"/>
              </a:solidFill>
              <a:round/>
            </a:ln>
          </p:spPr>
        </p:cxnSp>
        <p:pic>
          <p:nvPicPr>
            <p:cNvPr id="84" name="Picture 8" descr=""/>
            <p:cNvPicPr/>
            <p:nvPr/>
          </p:nvPicPr>
          <p:blipFill>
            <a:blip r:embed="rId1"/>
            <a:stretch/>
          </p:blipFill>
          <p:spPr>
            <a:xfrm>
              <a:off x="565920" y="98640"/>
              <a:ext cx="904680" cy="11422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85" name="Прямоугольник 5"/>
          <p:cNvSpPr/>
          <p:nvPr/>
        </p:nvSpPr>
        <p:spPr>
          <a:xfrm>
            <a:off x="4356000" y="6381360"/>
            <a:ext cx="4559040" cy="33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	</a:t>
            </a: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	</a:t>
            </a: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	</a:t>
            </a: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	</a:t>
            </a:r>
            <a:r>
              <a:rPr b="0" lang="ru-RU" sz="1600" spc="-1" strike="noStrike">
                <a:solidFill>
                  <a:srgbClr val="bfbfbf"/>
                </a:solidFill>
                <a:latin typeface="Times New Roman"/>
                <a:ea typeface="DejaVu Sans"/>
              </a:rPr>
              <a:t>Слайд 5</a:t>
            </a: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86" name="TextBox 4"/>
          <p:cNvSpPr/>
          <p:nvPr/>
        </p:nvSpPr>
        <p:spPr>
          <a:xfrm>
            <a:off x="495000" y="1620000"/>
            <a:ext cx="8321760" cy="35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  <a:ea typeface="DejaVu Sans"/>
            </a:endParaRPr>
          </a:p>
        </p:txBody>
      </p:sp>
      <p:sp>
        <p:nvSpPr>
          <p:cNvPr id="87" name="Прямоугольник 78"/>
          <p:cNvSpPr/>
          <p:nvPr/>
        </p:nvSpPr>
        <p:spPr>
          <a:xfrm>
            <a:off x="360000" y="2544480"/>
            <a:ext cx="8638560" cy="267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216000" indent="-216000" algn="just" defTabSz="914400">
              <a:lnSpc>
                <a:spcPct val="100000"/>
              </a:lnSpc>
              <a:spcBef>
                <a:spcPts val="907"/>
              </a:spcBef>
              <a:spcAft>
                <a:spcPts val="709"/>
              </a:spcAft>
              <a:buClr>
                <a:srgbClr val="000000"/>
              </a:buClr>
              <a:buFont typeface="Wingdings" charset="2"/>
              <a:buChar char=""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Tahoma"/>
              </a:rPr>
              <a:t>Объекты теплоснабжения - источники тепловой энергии, тепловые сети или их совокупность.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  <a:p>
            <a:pPr marL="216000" indent="-216000" algn="just" defTabSz="914400">
              <a:lnSpc>
                <a:spcPct val="100000"/>
              </a:lnSpc>
              <a:spcBef>
                <a:spcPts val="907"/>
              </a:spcBef>
              <a:spcAft>
                <a:spcPts val="709"/>
              </a:spcAft>
              <a:buClr>
                <a:srgbClr val="000000"/>
              </a:buClr>
              <a:buFont typeface="Wingdings" charset="2"/>
              <a:buChar char=""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Tahoma"/>
              </a:rPr>
              <a:t>Источник тепловой энергии - устройство, предназначенное для производства тепловой энергии.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  <a:p>
            <a:pPr marL="216000" indent="-216000" algn="just" defTabSz="914400">
              <a:lnSpc>
                <a:spcPct val="100000"/>
              </a:lnSpc>
              <a:spcBef>
                <a:spcPts val="907"/>
              </a:spcBef>
              <a:spcAft>
                <a:spcPts val="709"/>
              </a:spcAft>
              <a:buClr>
                <a:srgbClr val="000000"/>
              </a:buClr>
              <a:buFont typeface="Wingdings" charset="2"/>
              <a:buChar char=""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Tahoma"/>
              </a:rPr>
              <a:t>Тепловая сеть - совокупность устройств (включая центральные тепловые пункты, насосные станции), предназначенных для передачи тепловой энергии, теплоносителя от источников тепловой энергии до теплопотребляющих установок.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  <a:p>
            <a:pPr marL="216000" indent="-216000" algn="just" defTabSz="914400">
              <a:lnSpc>
                <a:spcPct val="100000"/>
              </a:lnSpc>
              <a:spcBef>
                <a:spcPts val="907"/>
              </a:spcBef>
              <a:spcAft>
                <a:spcPts val="709"/>
              </a:spcAft>
              <a:buClr>
                <a:srgbClr val="000000"/>
              </a:buClr>
              <a:buFont typeface="Wingdings" charset="2"/>
              <a:buChar char=""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Tahoma"/>
              </a:rPr>
              <a:t>Теплопотребляющая установка - устройство, предназначенное для использования тепловой энергии, теплоносителя для нужд потребителя тепловой энергии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  <a:p>
            <a:pPr marL="216000" indent="-216000" algn="just" defTabSz="914400">
              <a:lnSpc>
                <a:spcPct val="100000"/>
              </a:lnSpc>
              <a:spcBef>
                <a:spcPts val="907"/>
              </a:spcBef>
              <a:spcAft>
                <a:spcPts val="709"/>
              </a:spcAft>
              <a:buClr>
                <a:srgbClr val="000000"/>
              </a:buClr>
              <a:buFont typeface="Wingdings" charset="2"/>
              <a:buChar char=""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Tahoma"/>
              </a:rPr>
              <a:t>Система теплоснабжения - совокупность источников тепловой энергии и теплопотребляющих установок, технологически соединенных тепловыми сетями.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88" name="Прямоугольник 79"/>
          <p:cNvSpPr/>
          <p:nvPr/>
        </p:nvSpPr>
        <p:spPr>
          <a:xfrm>
            <a:off x="294120" y="1718280"/>
            <a:ext cx="8704440" cy="48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 defTabSz="914400">
              <a:lnSpc>
                <a:spcPct val="100000"/>
              </a:lnSpc>
            </a:pPr>
            <a:r>
              <a:rPr b="1" lang="ru-RU" sz="1400" spc="-1" strike="noStrike">
                <a:solidFill>
                  <a:srgbClr val="000000"/>
                </a:solidFill>
                <a:latin typeface="Times New Roman"/>
                <a:ea typeface="Tahoma"/>
              </a:rPr>
              <a:t>В</a:t>
            </a:r>
            <a:r>
              <a:rPr b="1" lang="ru-R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 Правилах технической эксплуатации объектов теплоснабжения и теплопотребляющих установок используется терминология по  Федеральному закону от 27.07.2010 г. № 190-ФЗ «О теплоснабжении»</a:t>
            </a:r>
            <a:r>
              <a:rPr b="1" lang="ru-RU" sz="1400" spc="-1" strike="noStrike">
                <a:solidFill>
                  <a:srgbClr val="000000"/>
                </a:solidFill>
                <a:latin typeface="Times New Roman"/>
                <a:ea typeface="Tahoma"/>
              </a:rPr>
              <a:t>.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Группа 3"/>
          <p:cNvGrpSpPr/>
          <p:nvPr/>
        </p:nvGrpSpPr>
        <p:grpSpPr>
          <a:xfrm>
            <a:off x="107280" y="98640"/>
            <a:ext cx="8976960" cy="1398600"/>
            <a:chOff x="107280" y="98640"/>
            <a:chExt cx="8976960" cy="1398600"/>
          </a:xfrm>
        </p:grpSpPr>
        <p:sp>
          <p:nvSpPr>
            <p:cNvPr id="90" name="Заголовок 2"/>
            <p:cNvSpPr/>
            <p:nvPr/>
          </p:nvSpPr>
          <p:spPr>
            <a:xfrm>
              <a:off x="1624680" y="190440"/>
              <a:ext cx="6986160" cy="1050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rmAutofit/>
            </a:bodyPr>
            <a:p>
              <a:pPr algn="ctr" defTabSz="914400">
                <a:lnSpc>
                  <a:spcPct val="100000"/>
                </a:lnSpc>
                <a:tabLst>
                  <a:tab algn="l" pos="0"/>
                </a:tabLst>
              </a:pPr>
              <a:r>
                <a:rPr b="1" lang="ru-RU" sz="2000" spc="-1" strike="noStrike">
                  <a:solidFill>
                    <a:schemeClr val="accent3">
                      <a:lumMod val="75000"/>
                    </a:schemeClr>
                  </a:solidFill>
                  <a:latin typeface="Times New Roman"/>
                  <a:ea typeface="DejaVu Sans"/>
                </a:rPr>
                <a:t>Северо-Западное управление </a:t>
              </a:r>
              <a:br>
                <a:rPr sz="2000"/>
              </a:br>
              <a:r>
                <a:rPr b="1" lang="ru-RU" sz="2000" spc="-1" strike="noStrike">
                  <a:solidFill>
                    <a:schemeClr val="accent3">
                      <a:lumMod val="75000"/>
                    </a:schemeClr>
                  </a:solidFill>
                  <a:latin typeface="Times New Roman"/>
                  <a:ea typeface="DejaVu Sans"/>
                </a:rPr>
                <a:t>Ростехнадзора </a:t>
              </a:r>
              <a:endParaRPr b="0" lang="ru-RU" sz="2000" spc="-1" strike="noStrike">
                <a:solidFill>
                  <a:srgbClr val="000000"/>
                </a:solidFill>
                <a:latin typeface="Open Sans"/>
              </a:endParaRPr>
            </a:p>
          </p:txBody>
        </p:sp>
        <p:cxnSp>
          <p:nvCxnSpPr>
            <p:cNvPr id="91" name="Прямая соединительная линия 5"/>
            <p:cNvCxnSpPr/>
            <p:nvPr/>
          </p:nvCxnSpPr>
          <p:spPr>
            <a:xfrm>
              <a:off x="107280" y="1407600"/>
              <a:ext cx="8977320" cy="12960"/>
            </a:xfrm>
            <a:prstGeom prst="straightConnector1">
              <a:avLst/>
            </a:prstGeom>
            <a:ln w="76200">
              <a:solidFill>
                <a:srgbClr val="ff0000"/>
              </a:solidFill>
              <a:round/>
            </a:ln>
          </p:spPr>
        </p:cxnSp>
        <p:cxnSp>
          <p:nvCxnSpPr>
            <p:cNvPr id="92" name="Прямая соединительная линия 6"/>
            <p:cNvCxnSpPr/>
            <p:nvPr/>
          </p:nvCxnSpPr>
          <p:spPr>
            <a:xfrm>
              <a:off x="107280" y="1484640"/>
              <a:ext cx="8977320" cy="12960"/>
            </a:xfrm>
            <a:prstGeom prst="straightConnector1">
              <a:avLst/>
            </a:prstGeom>
            <a:ln w="76200">
              <a:solidFill>
                <a:srgbClr val="00b050"/>
              </a:solidFill>
              <a:round/>
            </a:ln>
          </p:spPr>
        </p:cxnSp>
        <p:pic>
          <p:nvPicPr>
            <p:cNvPr id="93" name="Picture 5" descr=""/>
            <p:cNvPicPr/>
            <p:nvPr/>
          </p:nvPicPr>
          <p:blipFill>
            <a:blip r:embed="rId1"/>
            <a:stretch/>
          </p:blipFill>
          <p:spPr>
            <a:xfrm>
              <a:off x="565920" y="98640"/>
              <a:ext cx="904680" cy="11422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94" name="Прямоугольник 2"/>
          <p:cNvSpPr/>
          <p:nvPr/>
        </p:nvSpPr>
        <p:spPr>
          <a:xfrm>
            <a:off x="4356000" y="6381360"/>
            <a:ext cx="4559040" cy="33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	</a:t>
            </a: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	</a:t>
            </a: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	</a:t>
            </a: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	</a:t>
            </a:r>
            <a:r>
              <a:rPr b="0" lang="ru-RU" sz="1600" spc="-1" strike="noStrike">
                <a:solidFill>
                  <a:srgbClr val="bfbfbf"/>
                </a:solidFill>
                <a:latin typeface="Times New Roman"/>
                <a:ea typeface="DejaVu Sans"/>
              </a:rPr>
              <a:t>Слайд 6</a:t>
            </a: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95" name="TextBox 76"/>
          <p:cNvSpPr/>
          <p:nvPr/>
        </p:nvSpPr>
        <p:spPr>
          <a:xfrm>
            <a:off x="495000" y="1620000"/>
            <a:ext cx="8321760" cy="84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 defTabSz="914400"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Структура Правил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96" name="Прямоугольник 87"/>
          <p:cNvSpPr/>
          <p:nvPr/>
        </p:nvSpPr>
        <p:spPr>
          <a:xfrm>
            <a:off x="1815840" y="4068720"/>
            <a:ext cx="5600880" cy="261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ru-RU" sz="1000" spc="-1" strike="noStrike">
                <a:solidFill>
                  <a:srgbClr val="000000"/>
                </a:solidFill>
                <a:latin typeface="Open Sans"/>
                <a:ea typeface="DejaVu Sans"/>
              </a:rPr>
              <a:t>Полностью его можно прочитать в журнале «Промышленная безопасность» № 4, 2025.</a:t>
            </a:r>
            <a:endParaRPr b="0" lang="ru-RU" sz="1000" spc="-1" strike="noStrike">
              <a:solidFill>
                <a:srgbClr val="000000"/>
              </a:solidFill>
              <a:latin typeface="Open Sans"/>
            </a:endParaRPr>
          </a:p>
        </p:txBody>
      </p:sp>
      <p:pic>
        <p:nvPicPr>
          <p:cNvPr id="97" name="Рисунок 88" descr=""/>
          <p:cNvPicPr/>
          <p:nvPr/>
        </p:nvPicPr>
        <p:blipFill>
          <a:blip r:embed="rId2"/>
          <a:stretch/>
        </p:blipFill>
        <p:spPr>
          <a:xfrm>
            <a:off x="1260000" y="2192400"/>
            <a:ext cx="6297840" cy="42854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" name="Группа 10"/>
          <p:cNvGrpSpPr/>
          <p:nvPr/>
        </p:nvGrpSpPr>
        <p:grpSpPr>
          <a:xfrm>
            <a:off x="107280" y="98640"/>
            <a:ext cx="8976960" cy="1398600"/>
            <a:chOff x="107280" y="98640"/>
            <a:chExt cx="8976960" cy="1398600"/>
          </a:xfrm>
        </p:grpSpPr>
        <p:sp>
          <p:nvSpPr>
            <p:cNvPr id="99" name="Заголовок 10"/>
            <p:cNvSpPr/>
            <p:nvPr/>
          </p:nvSpPr>
          <p:spPr>
            <a:xfrm>
              <a:off x="1624680" y="190440"/>
              <a:ext cx="6986160" cy="1050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rmAutofit/>
            </a:bodyPr>
            <a:p>
              <a:pPr algn="ctr" defTabSz="914400">
                <a:lnSpc>
                  <a:spcPct val="100000"/>
                </a:lnSpc>
                <a:tabLst>
                  <a:tab algn="l" pos="0"/>
                </a:tabLst>
              </a:pPr>
              <a:r>
                <a:rPr b="1" lang="ru-RU" sz="2000" spc="-1" strike="noStrike">
                  <a:solidFill>
                    <a:schemeClr val="accent3">
                      <a:lumMod val="75000"/>
                    </a:schemeClr>
                  </a:solidFill>
                  <a:latin typeface="Times New Roman"/>
                  <a:ea typeface="DejaVu Sans"/>
                </a:rPr>
                <a:t>Северо-Западное управление </a:t>
              </a:r>
              <a:br>
                <a:rPr sz="2000"/>
              </a:br>
              <a:r>
                <a:rPr b="1" lang="ru-RU" sz="2000" spc="-1" strike="noStrike">
                  <a:solidFill>
                    <a:schemeClr val="accent3">
                      <a:lumMod val="75000"/>
                    </a:schemeClr>
                  </a:solidFill>
                  <a:latin typeface="Times New Roman"/>
                  <a:ea typeface="DejaVu Sans"/>
                </a:rPr>
                <a:t>Ростехнадзора </a:t>
              </a:r>
              <a:endParaRPr b="0" lang="ru-RU" sz="2000" spc="-1" strike="noStrike">
                <a:solidFill>
                  <a:srgbClr val="000000"/>
                </a:solidFill>
                <a:latin typeface="Open Sans"/>
              </a:endParaRPr>
            </a:p>
          </p:txBody>
        </p:sp>
        <p:cxnSp>
          <p:nvCxnSpPr>
            <p:cNvPr id="100" name="Прямая соединительная линия 19"/>
            <p:cNvCxnSpPr/>
            <p:nvPr/>
          </p:nvCxnSpPr>
          <p:spPr>
            <a:xfrm>
              <a:off x="107280" y="1407600"/>
              <a:ext cx="8977320" cy="12960"/>
            </a:xfrm>
            <a:prstGeom prst="straightConnector1">
              <a:avLst/>
            </a:prstGeom>
            <a:ln w="76200">
              <a:solidFill>
                <a:srgbClr val="ff0000"/>
              </a:solidFill>
              <a:round/>
            </a:ln>
          </p:spPr>
        </p:cxnSp>
        <p:cxnSp>
          <p:nvCxnSpPr>
            <p:cNvPr id="101" name="Прямая соединительная линия 20"/>
            <p:cNvCxnSpPr/>
            <p:nvPr/>
          </p:nvCxnSpPr>
          <p:spPr>
            <a:xfrm>
              <a:off x="107280" y="1484640"/>
              <a:ext cx="8977320" cy="12960"/>
            </a:xfrm>
            <a:prstGeom prst="straightConnector1">
              <a:avLst/>
            </a:prstGeom>
            <a:ln w="76200">
              <a:solidFill>
                <a:srgbClr val="00b050"/>
              </a:solidFill>
              <a:round/>
            </a:ln>
          </p:spPr>
        </p:cxnSp>
        <p:pic>
          <p:nvPicPr>
            <p:cNvPr id="102" name="Picture 10" descr=""/>
            <p:cNvPicPr/>
            <p:nvPr/>
          </p:nvPicPr>
          <p:blipFill>
            <a:blip r:embed="rId1"/>
            <a:stretch/>
          </p:blipFill>
          <p:spPr>
            <a:xfrm>
              <a:off x="565920" y="98640"/>
              <a:ext cx="904680" cy="11422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03" name="Прямоугольник 9"/>
          <p:cNvSpPr/>
          <p:nvPr/>
        </p:nvSpPr>
        <p:spPr>
          <a:xfrm>
            <a:off x="4356000" y="6381360"/>
            <a:ext cx="4559040" cy="33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	</a:t>
            </a: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	</a:t>
            </a: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	</a:t>
            </a: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	</a:t>
            </a:r>
            <a:r>
              <a:rPr b="0" lang="ru-RU" sz="1600" spc="-1" strike="noStrike">
                <a:solidFill>
                  <a:srgbClr val="bfbfbf"/>
                </a:solidFill>
                <a:latin typeface="Times New Roman"/>
                <a:ea typeface="DejaVu Sans"/>
              </a:rPr>
              <a:t>Слайд 7</a:t>
            </a: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04" name="TextBox 7"/>
          <p:cNvSpPr/>
          <p:nvPr/>
        </p:nvSpPr>
        <p:spPr>
          <a:xfrm>
            <a:off x="495000" y="1620000"/>
            <a:ext cx="8321760" cy="35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  <a:ea typeface="DejaVu Sans"/>
            </a:endParaRPr>
          </a:p>
        </p:txBody>
      </p:sp>
      <p:sp>
        <p:nvSpPr>
          <p:cNvPr id="105" name="Прямоугольник 104"/>
          <p:cNvSpPr/>
          <p:nvPr/>
        </p:nvSpPr>
        <p:spPr>
          <a:xfrm>
            <a:off x="540000" y="2364480"/>
            <a:ext cx="8098560" cy="267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just" defTabSz="914400">
              <a:lnSpc>
                <a:spcPct val="100000"/>
              </a:lnSpc>
              <a:spcBef>
                <a:spcPts val="907"/>
              </a:spcBef>
              <a:spcAft>
                <a:spcPts val="709"/>
              </a:spcAft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Эксплуатирующие организации — организации независимо от форм собственности и ведомственной принадлежности, индивидуальные предприниматели и физические лица, осуществляющие эксплуатацию объектов теплоснабжения и (или) теплопотребляющих установок, а также выполняющие работы (услуги), связанные с их: обслуживанием; диспетчерским управлением систем теплоснабжения; диагностированием; ремонтом; техническим перевооружением; реконструкцией; консервацией; наладкой и испытаниями, ведением документации.</a:t>
            </a: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  <a:spcBef>
                <a:spcPts val="907"/>
              </a:spcBef>
              <a:spcAft>
                <a:spcPts val="709"/>
              </a:spcAf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Tahoma"/>
              </a:rPr>
              <a:t>В </a:t>
            </a: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отношении опасных производственных объектов требования настоящих ПТЭ ОтиТПУ распространяются только в части требований, не предусмотренных законодательством Российской Федерации о промышленной безопасности. </a:t>
            </a: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  <a:spcBef>
                <a:spcPts val="907"/>
              </a:spcBef>
              <a:spcAft>
                <a:spcPts val="709"/>
              </a:spcAft>
            </a:pP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  <a:spcBef>
                <a:spcPts val="907"/>
              </a:spcBef>
              <a:spcAft>
                <a:spcPts val="709"/>
              </a:spcAft>
            </a:pP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06" name="Прямоугольник 105"/>
          <p:cNvSpPr/>
          <p:nvPr/>
        </p:nvSpPr>
        <p:spPr>
          <a:xfrm>
            <a:off x="294120" y="1718280"/>
            <a:ext cx="8704440" cy="67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 defTabSz="914400">
              <a:lnSpc>
                <a:spcPct val="100000"/>
              </a:lnSpc>
            </a:pPr>
            <a:r>
              <a:rPr b="1" lang="ru-RU" sz="1400" spc="-1" strike="noStrike">
                <a:solidFill>
                  <a:srgbClr val="000000"/>
                </a:solidFill>
                <a:latin typeface="Times New Roman"/>
                <a:ea typeface="Tahoma"/>
              </a:rPr>
              <a:t>Уточнения установленные </a:t>
            </a:r>
            <a:r>
              <a:rPr b="1" lang="ru-R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Правилами технической эксплуатации объектов теплоснабжения и теплопотребляющих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r>
              <a:rPr b="1" lang="ru-R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" name="Группа 4"/>
          <p:cNvGrpSpPr/>
          <p:nvPr/>
        </p:nvGrpSpPr>
        <p:grpSpPr>
          <a:xfrm>
            <a:off x="107280" y="98640"/>
            <a:ext cx="8976960" cy="1398600"/>
            <a:chOff x="107280" y="98640"/>
            <a:chExt cx="8976960" cy="1398600"/>
          </a:xfrm>
        </p:grpSpPr>
        <p:sp>
          <p:nvSpPr>
            <p:cNvPr id="108" name="Заголовок 3"/>
            <p:cNvSpPr/>
            <p:nvPr/>
          </p:nvSpPr>
          <p:spPr>
            <a:xfrm>
              <a:off x="1624680" y="190440"/>
              <a:ext cx="6986160" cy="1050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rmAutofit/>
            </a:bodyPr>
            <a:p>
              <a:pPr algn="ctr" defTabSz="914400">
                <a:lnSpc>
                  <a:spcPct val="100000"/>
                </a:lnSpc>
                <a:tabLst>
                  <a:tab algn="l" pos="0"/>
                </a:tabLst>
              </a:pPr>
              <a:r>
                <a:rPr b="1" lang="ru-RU" sz="2000" spc="-1" strike="noStrike">
                  <a:solidFill>
                    <a:schemeClr val="accent3">
                      <a:lumMod val="75000"/>
                    </a:schemeClr>
                  </a:solidFill>
                  <a:latin typeface="Times New Roman"/>
                  <a:ea typeface="DejaVu Sans"/>
                </a:rPr>
                <a:t>Северо-Западное управление </a:t>
              </a:r>
              <a:br>
                <a:rPr sz="2000"/>
              </a:br>
              <a:r>
                <a:rPr b="1" lang="ru-RU" sz="2000" spc="-1" strike="noStrike">
                  <a:solidFill>
                    <a:schemeClr val="accent3">
                      <a:lumMod val="75000"/>
                    </a:schemeClr>
                  </a:solidFill>
                  <a:latin typeface="Times New Roman"/>
                  <a:ea typeface="DejaVu Sans"/>
                </a:rPr>
                <a:t>Ростехнадзора </a:t>
              </a:r>
              <a:endParaRPr b="0" lang="ru-RU" sz="2000" spc="-1" strike="noStrike">
                <a:solidFill>
                  <a:srgbClr val="000000"/>
                </a:solidFill>
                <a:latin typeface="Open Sans"/>
              </a:endParaRPr>
            </a:p>
          </p:txBody>
        </p:sp>
        <p:cxnSp>
          <p:nvCxnSpPr>
            <p:cNvPr id="109" name="Прямая соединительная линия 3"/>
            <p:cNvCxnSpPr/>
            <p:nvPr/>
          </p:nvCxnSpPr>
          <p:spPr>
            <a:xfrm>
              <a:off x="107280" y="1407600"/>
              <a:ext cx="8977320" cy="12960"/>
            </a:xfrm>
            <a:prstGeom prst="straightConnector1">
              <a:avLst/>
            </a:prstGeom>
            <a:ln w="76200">
              <a:solidFill>
                <a:srgbClr val="ff0000"/>
              </a:solidFill>
              <a:round/>
            </a:ln>
          </p:spPr>
        </p:cxnSp>
        <p:cxnSp>
          <p:nvCxnSpPr>
            <p:cNvPr id="110" name="Прямая соединительная линия 4"/>
            <p:cNvCxnSpPr/>
            <p:nvPr/>
          </p:nvCxnSpPr>
          <p:spPr>
            <a:xfrm>
              <a:off x="107280" y="1484640"/>
              <a:ext cx="8977320" cy="12960"/>
            </a:xfrm>
            <a:prstGeom prst="straightConnector1">
              <a:avLst/>
            </a:prstGeom>
            <a:ln w="76200">
              <a:solidFill>
                <a:srgbClr val="00b050"/>
              </a:solidFill>
              <a:round/>
            </a:ln>
          </p:spPr>
        </p:cxnSp>
        <p:pic>
          <p:nvPicPr>
            <p:cNvPr id="111" name="Picture 4" descr=""/>
            <p:cNvPicPr/>
            <p:nvPr/>
          </p:nvPicPr>
          <p:blipFill>
            <a:blip r:embed="rId1"/>
            <a:stretch/>
          </p:blipFill>
          <p:spPr>
            <a:xfrm>
              <a:off x="565920" y="98640"/>
              <a:ext cx="904680" cy="11422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12" name="Прямоугольник 4"/>
          <p:cNvSpPr/>
          <p:nvPr/>
        </p:nvSpPr>
        <p:spPr>
          <a:xfrm>
            <a:off x="4356000" y="6381360"/>
            <a:ext cx="4559040" cy="33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	</a:t>
            </a: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	</a:t>
            </a: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	</a:t>
            </a: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	</a:t>
            </a:r>
            <a:r>
              <a:rPr b="0" lang="ru-RU" sz="1600" spc="-1" strike="noStrike">
                <a:solidFill>
                  <a:srgbClr val="bfbfbf"/>
                </a:solidFill>
                <a:latin typeface="Times New Roman"/>
                <a:ea typeface="DejaVu Sans"/>
              </a:rPr>
              <a:t>Слайд 8</a:t>
            </a: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13" name="TextBox 5"/>
          <p:cNvSpPr/>
          <p:nvPr/>
        </p:nvSpPr>
        <p:spPr>
          <a:xfrm>
            <a:off x="678240" y="1620000"/>
            <a:ext cx="8321760" cy="84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lvl="2" marL="648000" indent="-216000" algn="ctr" defTabSz="9144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ru-RU" sz="20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Новое в ПТЭ ОтиТПУ</a:t>
            </a:r>
            <a:endParaRPr b="0" lang="ru-RU" sz="20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endParaRPr b="0" lang="ru-RU" sz="20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endParaRPr b="0" lang="ru-RU" sz="2000" spc="-1" strike="noStrike">
              <a:solidFill>
                <a:srgbClr val="000000"/>
              </a:solidFill>
              <a:latin typeface="Open Sans"/>
            </a:endParaRPr>
          </a:p>
          <a:p>
            <a:pPr marL="216000" indent="-21600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Введено обязательное положение о технической политике организации</a:t>
            </a: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  <a:p>
            <a:pPr marL="216000" indent="-21600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Введено хранение документации в электронном виде</a:t>
            </a: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  <a:p>
            <a:pPr marL="216000" indent="-21600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Уточнены требования к подготовке персонала</a:t>
            </a: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  <a:p>
            <a:pPr marL="216000" indent="-21600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Устранены дублирующиеся требования по охране труда и пожарной безопасности</a:t>
            </a: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  <a:p>
            <a:pPr marL="216000" indent="-21600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Введены требования к диспетчерскому управлению системами теплоснабжения</a:t>
            </a: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  <a:p>
            <a:pPr marL="216000" indent="-21600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Введен обязательный автоматизированный мониторинг</a:t>
            </a: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  <a:p>
            <a:pPr marL="216000" indent="-21600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Разрешено применение новых материалов и технологий</a:t>
            </a: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Добавлено 11 приложений с регламентами испытаний оборудования, нормами расхода воды и порядком пуска систем по видам оборудования</a:t>
            </a: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  <a:p>
            <a:pPr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4" name="Группа 7"/>
          <p:cNvGrpSpPr/>
          <p:nvPr/>
        </p:nvGrpSpPr>
        <p:grpSpPr>
          <a:xfrm>
            <a:off x="107280" y="98640"/>
            <a:ext cx="8976960" cy="1398600"/>
            <a:chOff x="107280" y="98640"/>
            <a:chExt cx="8976960" cy="1398600"/>
          </a:xfrm>
        </p:grpSpPr>
        <p:sp>
          <p:nvSpPr>
            <p:cNvPr id="115" name="Заголовок 7"/>
            <p:cNvSpPr/>
            <p:nvPr/>
          </p:nvSpPr>
          <p:spPr>
            <a:xfrm>
              <a:off x="1624680" y="190440"/>
              <a:ext cx="6986160" cy="1050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rmAutofit/>
            </a:bodyPr>
            <a:p>
              <a:pPr algn="ctr" defTabSz="914400">
                <a:lnSpc>
                  <a:spcPct val="100000"/>
                </a:lnSpc>
                <a:tabLst>
                  <a:tab algn="l" pos="0"/>
                </a:tabLst>
              </a:pPr>
              <a:r>
                <a:rPr b="1" lang="ru-RU" sz="2000" spc="-1" strike="noStrike">
                  <a:solidFill>
                    <a:schemeClr val="accent3">
                      <a:lumMod val="75000"/>
                    </a:schemeClr>
                  </a:solidFill>
                  <a:latin typeface="Times New Roman"/>
                  <a:ea typeface="DejaVu Sans"/>
                </a:rPr>
                <a:t>Северо-Западное управление </a:t>
              </a:r>
              <a:br>
                <a:rPr sz="2000"/>
              </a:br>
              <a:r>
                <a:rPr b="1" lang="ru-RU" sz="2000" spc="-1" strike="noStrike">
                  <a:solidFill>
                    <a:schemeClr val="accent3">
                      <a:lumMod val="75000"/>
                    </a:schemeClr>
                  </a:solidFill>
                  <a:latin typeface="Times New Roman"/>
                  <a:ea typeface="DejaVu Sans"/>
                </a:rPr>
                <a:t>Ростехнадзора </a:t>
              </a:r>
              <a:endParaRPr b="0" lang="ru-RU" sz="2000" spc="-1" strike="noStrike">
                <a:solidFill>
                  <a:srgbClr val="000000"/>
                </a:solidFill>
                <a:latin typeface="Open Sans"/>
              </a:endParaRPr>
            </a:p>
          </p:txBody>
        </p:sp>
        <p:cxnSp>
          <p:nvCxnSpPr>
            <p:cNvPr id="116" name="Прямая соединительная линия 13"/>
            <p:cNvCxnSpPr/>
            <p:nvPr/>
          </p:nvCxnSpPr>
          <p:spPr>
            <a:xfrm>
              <a:off x="107280" y="1407600"/>
              <a:ext cx="8977320" cy="12960"/>
            </a:xfrm>
            <a:prstGeom prst="straightConnector1">
              <a:avLst/>
            </a:prstGeom>
            <a:ln w="76200">
              <a:solidFill>
                <a:srgbClr val="ff0000"/>
              </a:solidFill>
              <a:round/>
            </a:ln>
          </p:spPr>
        </p:cxnSp>
        <p:cxnSp>
          <p:nvCxnSpPr>
            <p:cNvPr id="117" name="Прямая соединительная линия 14"/>
            <p:cNvCxnSpPr/>
            <p:nvPr/>
          </p:nvCxnSpPr>
          <p:spPr>
            <a:xfrm>
              <a:off x="107280" y="1484640"/>
              <a:ext cx="8977320" cy="12960"/>
            </a:xfrm>
            <a:prstGeom prst="straightConnector1">
              <a:avLst/>
            </a:prstGeom>
            <a:ln w="76200">
              <a:solidFill>
                <a:srgbClr val="00b050"/>
              </a:solidFill>
              <a:round/>
            </a:ln>
          </p:spPr>
        </p:cxnSp>
        <p:pic>
          <p:nvPicPr>
            <p:cNvPr id="118" name="Picture 6" descr=""/>
            <p:cNvPicPr/>
            <p:nvPr/>
          </p:nvPicPr>
          <p:blipFill>
            <a:blip r:embed="rId1"/>
            <a:stretch/>
          </p:blipFill>
          <p:spPr>
            <a:xfrm>
              <a:off x="565920" y="98640"/>
              <a:ext cx="904680" cy="11422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19" name="Прямоугольник 6"/>
          <p:cNvSpPr/>
          <p:nvPr/>
        </p:nvSpPr>
        <p:spPr>
          <a:xfrm>
            <a:off x="4356000" y="6381360"/>
            <a:ext cx="4559040" cy="33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	</a:t>
            </a: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	</a:t>
            </a: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	</a:t>
            </a: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	</a:t>
            </a:r>
            <a:r>
              <a:rPr b="0" lang="ru-RU" sz="1600" spc="-1" strike="noStrike">
                <a:solidFill>
                  <a:srgbClr val="bfbfbf"/>
                </a:solidFill>
                <a:latin typeface="Times New Roman"/>
                <a:ea typeface="DejaVu Sans"/>
              </a:rPr>
              <a:t>Слайд 9</a:t>
            </a: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20" name="TextBox 3"/>
          <p:cNvSpPr/>
          <p:nvPr/>
        </p:nvSpPr>
        <p:spPr>
          <a:xfrm>
            <a:off x="180000" y="1672200"/>
            <a:ext cx="8321760" cy="84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lvl="1" marL="432000" indent="-216000" algn="ctr" defTabSz="9144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ru-RU" sz="18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Действия организаций, эксплуатирующих  теплопотребляющие установки в свете новых требований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  <a:p>
            <a:pPr marL="216000" indent="-21600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b="1" lang="ru-R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С 1 сентября 2025 года:</a:t>
            </a:r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  <a:tabLst>
                <a:tab algn="l" pos="45036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Корректировка документации для успешной оценке обеспечения готовности к отопительному периоду, 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  <a:tabLst>
                <a:tab algn="l" pos="450360"/>
              </a:tabLst>
            </a:pP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  <a:p>
            <a:pPr marL="216000" indent="-21600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  <a:tabLst>
                <a:tab algn="l" pos="45036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С</a:t>
            </a:r>
            <a:r>
              <a:rPr b="1" lang="ru-R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 1 сентября 2025 года по 1 сентября 2027 года:</a:t>
            </a:r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  <a:tabLst>
                <a:tab algn="l" pos="450360"/>
              </a:tabLst>
            </a:pP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  <a:tabLst>
                <a:tab algn="l" pos="45036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Восстановление проектной документации. 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  <a:tabLst>
                <a:tab algn="l" pos="450360"/>
              </a:tabLst>
            </a:pP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  <a:p>
            <a:pPr marL="216000" indent="-21600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  <a:tabLst>
                <a:tab algn="l" pos="450360"/>
              </a:tabLst>
            </a:pPr>
            <a:r>
              <a:rPr b="1" lang="ru-R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До  1 сентября 2030 года:</a:t>
            </a:r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  <a:tabLst>
                <a:tab algn="l" pos="450360"/>
              </a:tabLst>
            </a:pP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  <a:tabLst>
                <a:tab algn="l" pos="45036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Цифровизация документации. 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  <a:tabLst>
                <a:tab algn="l" pos="450360"/>
              </a:tabLst>
            </a:pP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  <a:tabLst>
                <a:tab algn="l" pos="45036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Обеспечение доступа к информации для теплосетевых организаций. 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  <a:tabLst>
                <a:tab algn="l" pos="450360"/>
              </a:tabLst>
            </a:pP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  <a:p>
            <a:pPr defTabSz="914400">
              <a:lnSpc>
                <a:spcPct val="100000"/>
              </a:lnSpc>
              <a:tabLst>
                <a:tab algn="l" pos="450360"/>
              </a:tabLst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2462</TotalTime>
  <Application>LibreOffice/7.6.4.1$Linux_X86_64 LibreOffice_project/60$Build-1</Application>
  <AppVersion>15.0000</AppVersion>
  <Words>594</Words>
  <Paragraphs>96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2016-11-28T10:39:00Z</dcterms:created>
  <dc:creator>Бугоркова Инна Николаевна</dc:creator>
  <dc:description/>
  <dc:language>ru-RU</dc:language>
  <cp:lastModifiedBy/>
  <cp:lastPrinted>2024-11-11T06:27:47Z</cp:lastPrinted>
  <dcterms:modified xsi:type="dcterms:W3CDTF">2025-11-25T15:44:54Z</dcterms:modified>
  <cp:revision>735</cp:revision>
  <dc:subject/>
  <dc:title>Презентация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996495B25A474EA8AAE15617C5A43B5F_12</vt:lpwstr>
  </property>
  <property fmtid="{D5CDD505-2E9C-101B-9397-08002B2CF9AE}" pid="3" name="KSOProductBuildVer">
    <vt:lpwstr>1049-12.2.0.13266</vt:lpwstr>
  </property>
  <property fmtid="{D5CDD505-2E9C-101B-9397-08002B2CF9AE}" pid="4" name="Notes">
    <vt:i4>9</vt:i4>
  </property>
  <property fmtid="{D5CDD505-2E9C-101B-9397-08002B2CF9AE}" pid="5" name="PresentationFormat">
    <vt:lpwstr>Экран (4:3)</vt:lpwstr>
  </property>
  <property fmtid="{D5CDD505-2E9C-101B-9397-08002B2CF9AE}" pid="6" name="Slides">
    <vt:i4>9</vt:i4>
  </property>
</Properties>
</file>